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68" r:id="rId6"/>
    <p:sldId id="269" r:id="rId7"/>
    <p:sldId id="265" r:id="rId8"/>
    <p:sldId id="272" r:id="rId9"/>
    <p:sldId id="271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17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2982" tIns="46491" rIns="92982" bIns="4649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2982" tIns="46491" rIns="92982" bIns="46491" rtlCol="0"/>
          <a:lstStyle>
            <a:lvl1pPr algn="r">
              <a:defRPr sz="1200"/>
            </a:lvl1pPr>
          </a:lstStyle>
          <a:p>
            <a:fld id="{17570DF8-E1DF-471A-9E76-0CDF8F5F370A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2" tIns="46491" rIns="92982" bIns="464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82" tIns="46491" rIns="92982" bIns="464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2982" tIns="46491" rIns="92982" bIns="4649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2982" tIns="46491" rIns="92982" bIns="46491" rtlCol="0" anchor="b"/>
          <a:lstStyle>
            <a:lvl1pPr algn="r">
              <a:defRPr sz="1200"/>
            </a:lvl1pPr>
          </a:lstStyle>
          <a:p>
            <a:fld id="{9F079B2F-5DFA-46A4-91EA-D3B622E4C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2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9B2F-5DFA-46A4-91EA-D3B622E4C6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8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5.jpeg"/><Relationship Id="rId5" Type="http://schemas.openxmlformats.org/officeDocument/2006/relationships/slide" Target="slide7.xml"/><Relationship Id="rId15" Type="http://schemas.openxmlformats.org/officeDocument/2006/relationships/image" Target="../media/image6.jpeg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39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upload.wikimedia.org/wikipedia/commons/thumb/a/ac/Capel_Celyn_exposed_tree_stumps.jpg/640px-Capel_Celyn_exposed_tree_stump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46" y="2276872"/>
            <a:ext cx="2426353" cy="27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en/1/10/Cofiwch_Dryweryn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47" y="0"/>
            <a:ext cx="242635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lyn  Celyn 01 Royalty Free Stock Photograph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5" r="14215"/>
          <a:stretch/>
        </p:blipFill>
        <p:spPr bwMode="auto">
          <a:xfrm>
            <a:off x="6315599" y="4996898"/>
            <a:ext cx="2828401" cy="18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Lluniau Tryweryn\Wedi'i cywasgu\Boddi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5"/>
          <a:stretch/>
        </p:blipFill>
        <p:spPr bwMode="auto">
          <a:xfrm>
            <a:off x="2298436" y="23062"/>
            <a:ext cx="4441588" cy="26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12" action="ppaction://hlinksldjump"/>
          </p:cNvPr>
          <p:cNvSpPr txBox="1"/>
          <p:nvPr/>
        </p:nvSpPr>
        <p:spPr>
          <a:xfrm>
            <a:off x="2298436" y="116632"/>
            <a:ext cx="4073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 smtClean="0">
                <a:latin typeface="Book Antiqua" panose="02040602050305030304" pitchFamily="18" charset="0"/>
              </a:rPr>
              <a:t>Olion</a:t>
            </a:r>
            <a:r>
              <a:rPr lang="en-GB" sz="1600" dirty="0" smtClean="0">
                <a:latin typeface="Book Antiqua" panose="02040602050305030304" pitchFamily="18" charset="0"/>
              </a:rPr>
              <a:t>  </a:t>
            </a:r>
            <a:r>
              <a:rPr lang="en-GB" sz="1600" dirty="0" err="1" smtClean="0">
                <a:latin typeface="Book Antiqua" panose="02040602050305030304" pitchFamily="18" charset="0"/>
              </a:rPr>
              <a:t>fy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hil</a:t>
            </a:r>
            <a:r>
              <a:rPr lang="en-GB" sz="1600" dirty="0" smtClean="0">
                <a:latin typeface="Book Antiqua" panose="02040602050305030304" pitchFamily="18" charset="0"/>
              </a:rPr>
              <a:t>  a </a:t>
            </a:r>
            <a:r>
              <a:rPr lang="en-GB" sz="1600" dirty="0" err="1" smtClean="0">
                <a:latin typeface="Book Antiqua" panose="02040602050305030304" pitchFamily="18" charset="0"/>
              </a:rPr>
              <a:t>welaf</a:t>
            </a:r>
            <a:r>
              <a:rPr lang="en-GB" sz="1600" dirty="0" smtClean="0">
                <a:latin typeface="Book Antiqua" panose="02040602050305030304" pitchFamily="18" charset="0"/>
              </a:rPr>
              <a:t> – ac  </a:t>
            </a:r>
            <a:r>
              <a:rPr lang="en-GB" sz="1600" dirty="0" err="1" smtClean="0">
                <a:latin typeface="Book Antiqua" panose="02040602050305030304" pitchFamily="18" charset="0"/>
              </a:rPr>
              <a:t>aelwyd</a:t>
            </a:r>
            <a:endParaRPr lang="en-GB" sz="1600" dirty="0" smtClean="0">
              <a:latin typeface="Book Antiqua" panose="02040602050305030304" pitchFamily="18" charset="0"/>
            </a:endParaRPr>
          </a:p>
          <a:p>
            <a:pPr algn="r"/>
            <a:r>
              <a:rPr lang="en-GB" sz="1600" dirty="0" smtClean="0">
                <a:latin typeface="Book Antiqua" panose="02040602050305030304" pitchFamily="18" charset="0"/>
              </a:rPr>
              <a:t>A </a:t>
            </a:r>
            <a:r>
              <a:rPr lang="en-GB" sz="1600" dirty="0" err="1" smtClean="0">
                <a:latin typeface="Book Antiqua" panose="02040602050305030304" pitchFamily="18" charset="0"/>
              </a:rPr>
              <a:t>foddwyd</a:t>
            </a:r>
            <a:r>
              <a:rPr lang="en-GB" sz="1600" dirty="0" smtClean="0">
                <a:latin typeface="Book Antiqua" panose="02040602050305030304" pitchFamily="18" charset="0"/>
              </a:rPr>
              <a:t>  </a:t>
            </a:r>
            <a:r>
              <a:rPr lang="en-GB" sz="1600" dirty="0" err="1" smtClean="0">
                <a:latin typeface="Book Antiqua" panose="02040602050305030304" pitchFamily="18" charset="0"/>
              </a:rPr>
              <a:t>ganfyddaf</a:t>
            </a:r>
            <a:endParaRPr lang="en-GB" sz="1600" dirty="0" smtClean="0">
              <a:latin typeface="Book Antiqua" panose="02040602050305030304" pitchFamily="18" charset="0"/>
            </a:endParaRPr>
          </a:p>
          <a:p>
            <a:pPr algn="r"/>
            <a:r>
              <a:rPr lang="en-GB" sz="1600" dirty="0" smtClean="0">
                <a:latin typeface="Book Antiqua" panose="02040602050305030304" pitchFamily="18" charset="0"/>
              </a:rPr>
              <a:t>Ail </a:t>
            </a:r>
            <a:r>
              <a:rPr lang="en-GB" sz="1600" dirty="0" err="1" smtClean="0">
                <a:latin typeface="Book Antiqua" panose="02040602050305030304" pitchFamily="18" charset="0"/>
              </a:rPr>
              <a:t>agor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craith</a:t>
            </a:r>
            <a:r>
              <a:rPr lang="en-GB" sz="1600" dirty="0" smtClean="0">
                <a:latin typeface="Book Antiqua" panose="02040602050305030304" pitchFamily="18" charset="0"/>
              </a:rPr>
              <a:t>  </a:t>
            </a:r>
            <a:r>
              <a:rPr lang="en-GB" sz="1600" dirty="0" err="1" smtClean="0">
                <a:latin typeface="Book Antiqua" panose="02040602050305030304" pitchFamily="18" charset="0"/>
              </a:rPr>
              <a:t>i’r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eithaf</a:t>
            </a:r>
            <a:endParaRPr lang="en-GB" sz="1600" dirty="0" smtClean="0">
              <a:latin typeface="Book Antiqua" panose="02040602050305030304" pitchFamily="18" charset="0"/>
            </a:endParaRPr>
          </a:p>
          <a:p>
            <a:pPr algn="r"/>
            <a:r>
              <a:rPr lang="en-GB" sz="1600" dirty="0" smtClean="0">
                <a:latin typeface="Book Antiqua" panose="02040602050305030304" pitchFamily="18" charset="0"/>
              </a:rPr>
              <a:t>A </a:t>
            </a:r>
            <a:r>
              <a:rPr lang="en-GB" sz="1600" dirty="0" err="1" smtClean="0">
                <a:latin typeface="Book Antiqua" panose="02040602050305030304" pitchFamily="18" charset="0"/>
              </a:rPr>
              <a:t>wnaeth</a:t>
            </a:r>
            <a:r>
              <a:rPr lang="en-GB" sz="1600" dirty="0" smtClean="0">
                <a:latin typeface="Book Antiqua" panose="02040602050305030304" pitchFamily="18" charset="0"/>
              </a:rPr>
              <a:t>  cwm </a:t>
            </a:r>
            <a:r>
              <a:rPr lang="en-GB" sz="1600" dirty="0" err="1" smtClean="0">
                <a:latin typeface="Book Antiqua" panose="02040602050305030304" pitchFamily="18" charset="0"/>
              </a:rPr>
              <a:t>yr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hirlwm</a:t>
            </a:r>
            <a:r>
              <a:rPr lang="en-GB" sz="1600" dirty="0" smtClean="0">
                <a:latin typeface="Book Antiqua" panose="02040602050305030304" pitchFamily="18" charset="0"/>
              </a:rPr>
              <a:t>  </a:t>
            </a:r>
            <a:r>
              <a:rPr lang="en-GB" sz="1600" dirty="0" err="1" smtClean="0">
                <a:latin typeface="Book Antiqua" panose="02040602050305030304" pitchFamily="18" charset="0"/>
              </a:rPr>
              <a:t>haf</a:t>
            </a:r>
            <a:r>
              <a:rPr lang="en-GB" sz="1600" dirty="0" smtClean="0">
                <a:latin typeface="Book Antiqua" panose="02040602050305030304" pitchFamily="18" charset="0"/>
              </a:rPr>
              <a:t>.</a:t>
            </a:r>
            <a:endParaRPr lang="en-GB" sz="1600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V="1">
            <a:off x="5255738" y="2718211"/>
            <a:ext cx="108576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2763930"/>
            <a:ext cx="2724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sp>
        <p:nvSpPr>
          <p:cNvPr id="12" name="TextBox 11">
            <a:hlinkClick r:id="rId13" action="ppaction://hlinksldjump"/>
          </p:cNvPr>
          <p:cNvSpPr txBox="1"/>
          <p:nvPr/>
        </p:nvSpPr>
        <p:spPr>
          <a:xfrm>
            <a:off x="2059037" y="2725023"/>
            <a:ext cx="4680987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Beth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rydych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chi’n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credu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sy’n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dod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’r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golwg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</a:t>
            </a:r>
            <a:r>
              <a:rPr lang="en-GB" sz="1300" dirty="0" err="1" smtClean="0">
                <a:latin typeface="Book Antiqua" panose="02040602050305030304" pitchFamily="18" charset="0"/>
                <a:cs typeface="Arial"/>
              </a:rPr>
              <a:t>ŵ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A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ydy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un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o’r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lluniau’n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benodol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gwneud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i chi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deimlo’n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hapus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neu’n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drist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neu’n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hiraethus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 Pa un? Pam?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Petai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ymwelydd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dod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’r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ardal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wyliau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disgrifiwch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olygfa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sydd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i’ w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gweld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rydych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chi’n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meddwl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mae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trigolion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(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pobl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ardal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)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teimlo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wrth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weld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olion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dod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’r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golwg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Pam bod y </a:t>
            </a:r>
            <a:r>
              <a:rPr lang="en-GB" sz="13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slogan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’w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weld? Ai graffiti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ydy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e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neu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symbol i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atgoffa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pobl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o’r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a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ddigwyddodd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Beth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yw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bod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Gymro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neu’n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3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Gymraes</a:t>
            </a:r>
            <a:r>
              <a:rPr lang="en-GB" sz="13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  <a:endParaRPr lang="en-GB" sz="13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G:\Capel Celyn Terfynol\Oriel\Images\1984-4.jp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24329"/>
          <a:stretch/>
        </p:blipFill>
        <p:spPr bwMode="auto">
          <a:xfrm>
            <a:off x="2349632" y="4983250"/>
            <a:ext cx="4375849" cy="18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wch Testun 3"/>
          <p:cNvSpPr txBox="1"/>
          <p:nvPr/>
        </p:nvSpPr>
        <p:spPr>
          <a:xfrm>
            <a:off x="3023490" y="21058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Book Antiqua" panose="02040602050305030304" pitchFamily="18" charset="0"/>
              </a:rPr>
              <a:t>HEDDIW</a:t>
            </a:r>
            <a:endParaRPr lang="cy-GB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0"/>
          <a:stretch/>
        </p:blipFill>
        <p:spPr bwMode="auto">
          <a:xfrm>
            <a:off x="0" y="260648"/>
            <a:ext cx="527692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53985" r="-4914" b="-7915"/>
          <a:stretch/>
        </p:blipFill>
        <p:spPr bwMode="auto">
          <a:xfrm>
            <a:off x="4067944" y="413048"/>
            <a:ext cx="527692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4011" y="54112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dirty="0" err="1" smtClean="0"/>
              <a:t>Aled</a:t>
            </a:r>
            <a:r>
              <a:rPr lang="en-GB" dirty="0" smtClean="0"/>
              <a:t> Lewis Evans.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5235" y="2213730"/>
            <a:ext cx="85087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Lucida Handwriting" panose="03010101010101010101" pitchFamily="66" charset="0"/>
              </a:rPr>
              <a:t>Olion</a:t>
            </a:r>
            <a:r>
              <a:rPr lang="en-GB" sz="3200" b="1" dirty="0" smtClean="0">
                <a:latin typeface="Lucida Handwriting" panose="03010101010101010101" pitchFamily="66" charset="0"/>
              </a:rPr>
              <a:t> 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fy</a:t>
            </a:r>
            <a:r>
              <a:rPr lang="en-GB" sz="3200" b="1" dirty="0" smtClean="0">
                <a:latin typeface="Lucida Handwriting" panose="03010101010101010101" pitchFamily="66" charset="0"/>
              </a:rPr>
              <a:t>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hil</a:t>
            </a:r>
            <a:r>
              <a:rPr lang="en-GB" sz="3200" b="1" dirty="0" smtClean="0">
                <a:latin typeface="Lucida Handwriting" panose="03010101010101010101" pitchFamily="66" charset="0"/>
              </a:rPr>
              <a:t>  a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welaf</a:t>
            </a:r>
            <a:r>
              <a:rPr lang="en-GB" sz="3200" b="1" dirty="0" smtClean="0">
                <a:latin typeface="Lucida Handwriting" panose="03010101010101010101" pitchFamily="66" charset="0"/>
              </a:rPr>
              <a:t> – ac 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aelwyd</a:t>
            </a:r>
            <a:endParaRPr lang="en-GB" sz="3200" b="1" dirty="0" smtClean="0">
              <a:latin typeface="Lucida Handwriting" panose="03010101010101010101" pitchFamily="66" charset="0"/>
            </a:endParaRPr>
          </a:p>
          <a:p>
            <a:r>
              <a:rPr lang="en-GB" sz="3200" b="1" dirty="0" smtClean="0">
                <a:latin typeface="Lucida Handwriting" panose="03010101010101010101" pitchFamily="66" charset="0"/>
              </a:rPr>
              <a:t>A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foddwyd</a:t>
            </a:r>
            <a:r>
              <a:rPr lang="en-GB" sz="3200" b="1" dirty="0" smtClean="0">
                <a:latin typeface="Lucida Handwriting" panose="03010101010101010101" pitchFamily="66" charset="0"/>
              </a:rPr>
              <a:t> 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ganfyddaf</a:t>
            </a:r>
            <a:endParaRPr lang="en-GB" sz="3200" b="1" dirty="0" smtClean="0">
              <a:latin typeface="Lucida Handwriting" panose="03010101010101010101" pitchFamily="66" charset="0"/>
            </a:endParaRPr>
          </a:p>
          <a:p>
            <a:r>
              <a:rPr lang="en-GB" sz="3200" b="1" dirty="0" smtClean="0">
                <a:latin typeface="Lucida Handwriting" panose="03010101010101010101" pitchFamily="66" charset="0"/>
              </a:rPr>
              <a:t>Ail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agor</a:t>
            </a:r>
            <a:r>
              <a:rPr lang="en-GB" sz="3200" b="1" dirty="0" smtClean="0">
                <a:latin typeface="Lucida Handwriting" panose="03010101010101010101" pitchFamily="66" charset="0"/>
              </a:rPr>
              <a:t>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craith</a:t>
            </a:r>
            <a:r>
              <a:rPr lang="en-GB" sz="3200" b="1" dirty="0" smtClean="0">
                <a:latin typeface="Lucida Handwriting" panose="03010101010101010101" pitchFamily="66" charset="0"/>
              </a:rPr>
              <a:t> 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i’r</a:t>
            </a:r>
            <a:r>
              <a:rPr lang="en-GB" sz="3200" b="1" dirty="0" smtClean="0">
                <a:latin typeface="Lucida Handwriting" panose="03010101010101010101" pitchFamily="66" charset="0"/>
              </a:rPr>
              <a:t>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eithaf</a:t>
            </a:r>
            <a:endParaRPr lang="en-GB" sz="3200" b="1" dirty="0" smtClean="0">
              <a:latin typeface="Lucida Handwriting" panose="03010101010101010101" pitchFamily="66" charset="0"/>
            </a:endParaRPr>
          </a:p>
          <a:p>
            <a:r>
              <a:rPr lang="en-GB" sz="3200" b="1" dirty="0" smtClean="0">
                <a:latin typeface="Lucida Handwriting" panose="03010101010101010101" pitchFamily="66" charset="0"/>
              </a:rPr>
              <a:t>A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wnaeth</a:t>
            </a:r>
            <a:r>
              <a:rPr lang="en-GB" sz="3200" b="1" dirty="0" smtClean="0">
                <a:latin typeface="Lucida Handwriting" panose="03010101010101010101" pitchFamily="66" charset="0"/>
              </a:rPr>
              <a:t>  cwm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yr</a:t>
            </a:r>
            <a:r>
              <a:rPr lang="en-GB" sz="3200" b="1" dirty="0" smtClean="0">
                <a:latin typeface="Lucida Handwriting" panose="03010101010101010101" pitchFamily="66" charset="0"/>
              </a:rPr>
              <a:t>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hirlwm</a:t>
            </a:r>
            <a:r>
              <a:rPr lang="en-GB" sz="3200" b="1" dirty="0" smtClean="0">
                <a:latin typeface="Lucida Handwriting" panose="03010101010101010101" pitchFamily="66" charset="0"/>
              </a:rPr>
              <a:t>  </a:t>
            </a:r>
            <a:r>
              <a:rPr lang="en-GB" sz="3200" b="1" dirty="0" err="1" smtClean="0">
                <a:latin typeface="Lucida Handwriting" panose="03010101010101010101" pitchFamily="66" charset="0"/>
              </a:rPr>
              <a:t>haf</a:t>
            </a:r>
            <a:r>
              <a:rPr lang="en-GB" sz="3200" b="1" dirty="0" smtClean="0">
                <a:latin typeface="Lucida Handwriting" panose="03010101010101010101" pitchFamily="66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49411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 </a:t>
            </a:r>
            <a:r>
              <a:rPr lang="en-GB" dirty="0" err="1" smtClean="0"/>
              <a:t>Prifardd</a:t>
            </a:r>
            <a:r>
              <a:rPr lang="en-GB" dirty="0" smtClean="0"/>
              <a:t> </a:t>
            </a:r>
            <a:r>
              <a:rPr lang="en-GB" dirty="0" err="1" smtClean="0"/>
              <a:t>Elwyn</a:t>
            </a:r>
            <a:r>
              <a:rPr lang="en-GB" dirty="0" smtClean="0"/>
              <a:t> Edwards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Lluniau Tryweryn\Wedi'i cywasgu\Bod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79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lion y cw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9528" y="116632"/>
            <a:ext cx="1672952" cy="16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lyn  Celyn 01 Royalty Free Stock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662" y="0"/>
            <a:ext cx="1035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Enw'r lly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9568" y="188640"/>
            <a:ext cx="1312912" cy="13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8" descr="http://upload.wikimedia.org/wikipedia/en/1/10/Cofiwch_Drywery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3504" cy="68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ymboliaeth Cely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1957" y="188640"/>
            <a:ext cx="1888976" cy="18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 descr="http://upload.wikimedia.org/wikipedia/commons/thumb/a/ac/Capel_Celyn_exposed_tree_stumps.jpg/640px-Capel_Celyn_exposed_tree_stum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44008" cy="68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wma y bod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11663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:\Capel Celyn Terfynol\Oriel\Images\1984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harch tuag at y cw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486916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credu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golwg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dŵr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lluniau’n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benodol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chi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deimlo’n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neu’n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drist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neu’n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hiraethus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Pa un? Pam?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Petai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ymwelydd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wyliau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disgrifiwch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olygfa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gweld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meddwl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trigolion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Capel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Celyn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teimlo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weld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olion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golwg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Pam bod y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slogan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weld?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graffiti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symbol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atgoffa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ddigwyddodd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Gymro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neu’n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Gymraes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43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266</Words>
  <Application>Microsoft Office PowerPoint</Application>
  <PresentationFormat>Sioe Ar-sgrin (4:3)</PresentationFormat>
  <Paragraphs>24</Paragraphs>
  <Slides>9</Slides>
  <Notes>1</Notes>
  <HiddenSlides>0</HiddenSlides>
  <MMClips>5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9</vt:i4>
      </vt:variant>
    </vt:vector>
  </HeadingPairs>
  <TitlesOfParts>
    <vt:vector size="10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43</cp:revision>
  <cp:lastPrinted>2014-10-15T10:31:02Z</cp:lastPrinted>
  <dcterms:created xsi:type="dcterms:W3CDTF">2014-04-03T08:56:10Z</dcterms:created>
  <dcterms:modified xsi:type="dcterms:W3CDTF">2015-01-16T16:41:36Z</dcterms:modified>
</cp:coreProperties>
</file>